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aleway SemiBold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Raleway Medium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480A7C-01A0-489A-BCE0-AA5BEEBEA497}">
  <a:tblStyle styleId="{E3480A7C-01A0-489A-BCE0-AA5BEEBEA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RalewayMedium-bold.fntdata"/><Relationship Id="rId45" Type="http://schemas.openxmlformats.org/officeDocument/2006/relationships/font" Target="fonts/Raleway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alewayMedium-boldItalic.fntdata"/><Relationship Id="rId47" Type="http://schemas.openxmlformats.org/officeDocument/2006/relationships/font" Target="fonts/RalewayMedium-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RalewaySemiBold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RalewaySemiBold-italic.fntdata"/><Relationship Id="rId34" Type="http://schemas.openxmlformats.org/officeDocument/2006/relationships/font" Target="fonts/RalewaySemiBold-bold.fntdata"/><Relationship Id="rId37" Type="http://schemas.openxmlformats.org/officeDocument/2006/relationships/font" Target="fonts/ProximaNova-regular.fntdata"/><Relationship Id="rId36" Type="http://schemas.openxmlformats.org/officeDocument/2006/relationships/font" Target="fonts/RalewaySemiBold-boldItalic.fntdata"/><Relationship Id="rId39" Type="http://schemas.openxmlformats.org/officeDocument/2006/relationships/font" Target="fonts/ProximaNova-italic.fntdata"/><Relationship Id="rId38" Type="http://schemas.openxmlformats.org/officeDocument/2006/relationships/font" Target="fonts/ProximaNova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font" Target="fonts/Raleway-regular.fntdata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5b60aae7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15b60aae7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3d3e4b13b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c3d3e4b13b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981cd1377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981cd1377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981cd1377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d981cd1377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5b60aae74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5b60aae74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Functionality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 up payment processing and memberships, integrate Zoom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ad20b9f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2ad20b9f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5b60aae74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15b60aae74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5b60aae7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5b60aae7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b60aae74_0_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15b60aae74_0_6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b60aae74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15b60aae74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5b60aae74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15b60aae74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b60aae74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15b60aae74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5b60aae74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115b60aae74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115b60aae74_0_6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981cd137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Executive Sponsor = path of escalation, here for support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 Lead = your day-to-day contact, the person responsible for pushing the project forward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 Support = supports the project lead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981cd137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faf5047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faf5047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of work escalation = feedback, work completion, deadlines, service delivery issues,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of admin escalation = SOW, hours, tasks, new features/services, etc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5b60aae74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Who’s on the call today? And what role does each person serve on the project?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us an overview of your company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you most excited about?</a:t>
            </a:r>
            <a:endParaRPr/>
          </a:p>
        </p:txBody>
      </p:sp>
      <p:sp>
        <p:nvSpPr>
          <p:cNvPr id="365" name="Google Shape;365;g115b60aae74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5b60aae74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15b60aae74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3d3e4b13b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c3d3e4b13b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3d3e4b13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workflows? </a:t>
            </a:r>
            <a:endParaRPr/>
          </a:p>
        </p:txBody>
      </p:sp>
      <p:sp>
        <p:nvSpPr>
          <p:cNvPr id="407" name="Google Shape;407;gc3d3e4b13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3d3e4b13b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c3d3e4b13b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7794" l="0" r="0" t="7830"/>
          <a:stretch/>
        </p:blipFill>
        <p:spPr>
          <a:xfrm>
            <a:off x="-1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0" y="1058"/>
            <a:ext cx="9144000" cy="5141400"/>
          </a:xfrm>
          <a:prstGeom prst="rect">
            <a:avLst/>
          </a:prstGeom>
          <a:solidFill>
            <a:srgbClr val="131317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683288" y="551429"/>
            <a:ext cx="7777424" cy="4040642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55" y="2471351"/>
            <a:ext cx="2228655" cy="21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286" y="549258"/>
            <a:ext cx="2228654" cy="235782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2238708"/>
            <a:ext cx="6858000" cy="107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SemiBold"/>
              <a:buNone/>
              <a:defRPr sz="4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3488992"/>
            <a:ext cx="6858000" cy="375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1778915"/>
            <a:ext cx="3962414" cy="33605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683288" y="551429"/>
            <a:ext cx="7777424" cy="4040642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1007282" y="768459"/>
            <a:ext cx="3565524" cy="54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/>
          <p:nvPr>
            <p:ph idx="2" type="pic"/>
          </p:nvPr>
        </p:nvSpPr>
        <p:spPr>
          <a:xfrm>
            <a:off x="4889916" y="550863"/>
            <a:ext cx="3565525" cy="40417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008076" y="1477962"/>
            <a:ext cx="3563937" cy="2880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D431"/>
              </a:buClr>
              <a:buSzPts val="2100"/>
              <a:buFont typeface="Noto Sans Symbols"/>
              <a:buChar char="▪"/>
              <a:defRPr>
                <a:solidFill>
                  <a:srgbClr val="BFBFB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D431"/>
              </a:buClr>
              <a:buSzPts val="1800"/>
              <a:buFont typeface="Noto Sans Symbols"/>
              <a:buChar char="▪"/>
              <a:defRPr>
                <a:solidFill>
                  <a:srgbClr val="BFBFBF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D431"/>
              </a:buClr>
              <a:buSzPts val="1500"/>
              <a:buFont typeface="Noto Sans Symbols"/>
              <a:buChar char="▪"/>
              <a:defRPr>
                <a:solidFill>
                  <a:srgbClr val="BFBFBF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D431"/>
              </a:buClr>
              <a:buSzPts val="1350"/>
              <a:buFont typeface="Noto Sans Symbols"/>
              <a:buChar char="▪"/>
              <a:defRPr>
                <a:solidFill>
                  <a:srgbClr val="BFBFBF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D431"/>
              </a:buClr>
              <a:buSzPts val="1350"/>
              <a:buFont typeface="Noto Sans Symbols"/>
              <a:buChar char="▪"/>
              <a:defRPr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143000" y="3377534"/>
            <a:ext cx="6858000" cy="375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 sz="18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143000" y="2571043"/>
            <a:ext cx="6858000" cy="806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SemiBold"/>
              <a:buNone/>
              <a:defRPr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">
  <p:cSld name="service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-1" y="1774826"/>
            <a:ext cx="9143999" cy="3368674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/>
          <p:nvPr>
            <p:ph idx="2" type="pic"/>
          </p:nvPr>
        </p:nvSpPr>
        <p:spPr>
          <a:xfrm>
            <a:off x="628650" y="2293492"/>
            <a:ext cx="304800" cy="30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008063" y="2595563"/>
            <a:ext cx="3133725" cy="644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3" type="body"/>
          </p:nvPr>
        </p:nvSpPr>
        <p:spPr>
          <a:xfrm>
            <a:off x="1003522" y="2236528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0" y="0"/>
            <a:ext cx="9144000" cy="17748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796748"/>
            <a:ext cx="7886700" cy="47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5" type="pic"/>
          </p:nvPr>
        </p:nvSpPr>
        <p:spPr>
          <a:xfrm>
            <a:off x="628650" y="3566096"/>
            <a:ext cx="304800" cy="30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body"/>
          </p:nvPr>
        </p:nvSpPr>
        <p:spPr>
          <a:xfrm>
            <a:off x="1008063" y="3868167"/>
            <a:ext cx="3133725" cy="644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body"/>
          </p:nvPr>
        </p:nvSpPr>
        <p:spPr>
          <a:xfrm>
            <a:off x="1003522" y="3509132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/>
          <p:nvPr>
            <p:ph idx="8" type="pic"/>
          </p:nvPr>
        </p:nvSpPr>
        <p:spPr>
          <a:xfrm>
            <a:off x="5002214" y="2293492"/>
            <a:ext cx="304800" cy="30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9" type="body"/>
          </p:nvPr>
        </p:nvSpPr>
        <p:spPr>
          <a:xfrm>
            <a:off x="5381627" y="2595563"/>
            <a:ext cx="3133725" cy="644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3" type="body"/>
          </p:nvPr>
        </p:nvSpPr>
        <p:spPr>
          <a:xfrm>
            <a:off x="5377086" y="2236528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14" type="pic"/>
          </p:nvPr>
        </p:nvSpPr>
        <p:spPr>
          <a:xfrm>
            <a:off x="5002214" y="3566096"/>
            <a:ext cx="304800" cy="30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body"/>
          </p:nvPr>
        </p:nvSpPr>
        <p:spPr>
          <a:xfrm>
            <a:off x="5381627" y="3868167"/>
            <a:ext cx="3133725" cy="644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6" type="body"/>
          </p:nvPr>
        </p:nvSpPr>
        <p:spPr>
          <a:xfrm>
            <a:off x="5377086" y="3509132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efits">
  <p:cSld name="benefi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628650" y="796748"/>
            <a:ext cx="3997128" cy="47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7775" y="0"/>
            <a:ext cx="2302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>
            <p:ph idx="2" type="pic"/>
          </p:nvPr>
        </p:nvSpPr>
        <p:spPr>
          <a:xfrm>
            <a:off x="4895850" y="550863"/>
            <a:ext cx="3565525" cy="40417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8"/>
          <p:cNvSpPr/>
          <p:nvPr>
            <p:ph idx="3" type="pic"/>
          </p:nvPr>
        </p:nvSpPr>
        <p:spPr>
          <a:xfrm>
            <a:off x="812191" y="1375626"/>
            <a:ext cx="472815" cy="4728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492054" y="1754553"/>
            <a:ext cx="3133725" cy="4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body"/>
          </p:nvPr>
        </p:nvSpPr>
        <p:spPr>
          <a:xfrm>
            <a:off x="1487513" y="1395518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8"/>
          <p:cNvSpPr/>
          <p:nvPr>
            <p:ph idx="5" type="pic"/>
          </p:nvPr>
        </p:nvSpPr>
        <p:spPr>
          <a:xfrm>
            <a:off x="812191" y="3740896"/>
            <a:ext cx="472815" cy="4728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6" type="body"/>
          </p:nvPr>
        </p:nvSpPr>
        <p:spPr>
          <a:xfrm>
            <a:off x="1492054" y="4119823"/>
            <a:ext cx="3133725" cy="4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7" type="body"/>
          </p:nvPr>
        </p:nvSpPr>
        <p:spPr>
          <a:xfrm>
            <a:off x="1487513" y="3760788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/>
          <p:nvPr>
            <p:ph idx="8" type="pic"/>
          </p:nvPr>
        </p:nvSpPr>
        <p:spPr>
          <a:xfrm>
            <a:off x="812191" y="2550757"/>
            <a:ext cx="472815" cy="4728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  <a:defRPr b="0" i="0" sz="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9" type="body"/>
          </p:nvPr>
        </p:nvSpPr>
        <p:spPr>
          <a:xfrm>
            <a:off x="1492054" y="2929684"/>
            <a:ext cx="3133725" cy="4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3" type="body"/>
          </p:nvPr>
        </p:nvSpPr>
        <p:spPr>
          <a:xfrm>
            <a:off x="1487513" y="2570649"/>
            <a:ext cx="3138265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/ Customer Persona">
  <p:cSld name="Speaker / Customer Persona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402314" y="401814"/>
            <a:ext cx="5228563" cy="425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548599" y="592646"/>
            <a:ext cx="7963786" cy="3798093"/>
          </a:xfrm>
          <a:prstGeom prst="rect">
            <a:avLst/>
          </a:prstGeom>
          <a:solidFill>
            <a:srgbClr val="131317">
              <a:alpha val="8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956640" y="752761"/>
            <a:ext cx="3997128" cy="47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956641" y="1840796"/>
            <a:ext cx="3997128" cy="2029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3956641" y="1351531"/>
            <a:ext cx="3997128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/>
          <p:nvPr>
            <p:ph idx="3" type="pic"/>
          </p:nvPr>
        </p:nvSpPr>
        <p:spPr>
          <a:xfrm>
            <a:off x="839971" y="-2203"/>
            <a:ext cx="2840473" cy="403194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24" y="4692661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highligh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/>
          </a:blip>
          <a:srcRect b="7794" l="0" r="0" t="7830"/>
          <a:stretch/>
        </p:blipFill>
        <p:spPr>
          <a:xfrm>
            <a:off x="-1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0" y="1062"/>
            <a:ext cx="9144000" cy="5141400"/>
          </a:xfrm>
          <a:prstGeom prst="rect">
            <a:avLst/>
          </a:prstGeom>
          <a:solidFill>
            <a:srgbClr val="131317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83288" y="749299"/>
            <a:ext cx="7777424" cy="3842771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683286" y="872769"/>
            <a:ext cx="7777424" cy="491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>
            <a:off x="1456660" y="1743740"/>
            <a:ext cx="1456661" cy="2126511"/>
          </a:xfrm>
          <a:prstGeom prst="rect">
            <a:avLst/>
          </a:prstGeom>
          <a:solidFill>
            <a:srgbClr val="1E1E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009013" y="1743740"/>
            <a:ext cx="1456661" cy="2126511"/>
          </a:xfrm>
          <a:prstGeom prst="rect">
            <a:avLst/>
          </a:prstGeom>
          <a:solidFill>
            <a:srgbClr val="1E1E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561366" y="1743740"/>
            <a:ext cx="1456661" cy="2126511"/>
          </a:xfrm>
          <a:prstGeom prst="rect">
            <a:avLst/>
          </a:prstGeom>
          <a:solidFill>
            <a:srgbClr val="1E1E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113719" y="1743740"/>
            <a:ext cx="1456661" cy="2126511"/>
          </a:xfrm>
          <a:prstGeom prst="rect">
            <a:avLst/>
          </a:prstGeom>
          <a:solidFill>
            <a:srgbClr val="1E1E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1573620" y="2487613"/>
            <a:ext cx="128591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3107805" y="2487612"/>
            <a:ext cx="128591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3" type="body"/>
          </p:nvPr>
        </p:nvSpPr>
        <p:spPr>
          <a:xfrm>
            <a:off x="4646741" y="2487611"/>
            <a:ext cx="128591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4" type="body"/>
          </p:nvPr>
        </p:nvSpPr>
        <p:spPr>
          <a:xfrm>
            <a:off x="6199094" y="2487610"/>
            <a:ext cx="128591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5" type="body"/>
          </p:nvPr>
        </p:nvSpPr>
        <p:spPr>
          <a:xfrm>
            <a:off x="1573620" y="2891595"/>
            <a:ext cx="1285910" cy="808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6" type="body"/>
          </p:nvPr>
        </p:nvSpPr>
        <p:spPr>
          <a:xfrm>
            <a:off x="3094388" y="2891594"/>
            <a:ext cx="1285910" cy="808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7" type="body"/>
          </p:nvPr>
        </p:nvSpPr>
        <p:spPr>
          <a:xfrm>
            <a:off x="4646741" y="2891594"/>
            <a:ext cx="1285910" cy="808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8" type="body"/>
          </p:nvPr>
        </p:nvSpPr>
        <p:spPr>
          <a:xfrm>
            <a:off x="6199094" y="2888960"/>
            <a:ext cx="1285910" cy="808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24" y="265460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galler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64545" l="0" r="1998" t="0"/>
          <a:stretch/>
        </p:blipFill>
        <p:spPr>
          <a:xfrm>
            <a:off x="6192983" y="4125433"/>
            <a:ext cx="2951018" cy="101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42352"/>
          <a:stretch/>
        </p:blipFill>
        <p:spPr>
          <a:xfrm>
            <a:off x="0" y="-13916"/>
            <a:ext cx="2228654" cy="135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483782" y="435935"/>
            <a:ext cx="8367822" cy="4034861"/>
          </a:xfrm>
          <a:prstGeom prst="rect">
            <a:avLst/>
          </a:prstGeom>
          <a:solidFill>
            <a:srgbClr val="131317">
              <a:alpha val="8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720331" y="752761"/>
            <a:ext cx="3590200" cy="47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0332" y="1840796"/>
            <a:ext cx="3590200" cy="228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FBFBF"/>
              </a:buClr>
              <a:buSzPts val="1100"/>
              <a:buNone/>
              <a:defRPr sz="1100">
                <a:solidFill>
                  <a:srgbClr val="BFBFB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720332" y="1351531"/>
            <a:ext cx="3590200" cy="361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/>
          <p:nvPr>
            <p:ph idx="3" type="pic"/>
          </p:nvPr>
        </p:nvSpPr>
        <p:spPr>
          <a:xfrm>
            <a:off x="4586979" y="1"/>
            <a:ext cx="1867802" cy="23396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1"/>
          <p:cNvSpPr/>
          <p:nvPr>
            <p:ph idx="4" type="pic"/>
          </p:nvPr>
        </p:nvSpPr>
        <p:spPr>
          <a:xfrm>
            <a:off x="6663062" y="1"/>
            <a:ext cx="1867802" cy="23396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1"/>
          <p:cNvSpPr/>
          <p:nvPr>
            <p:ph idx="5" type="pic"/>
          </p:nvPr>
        </p:nvSpPr>
        <p:spPr>
          <a:xfrm>
            <a:off x="4586978" y="2571750"/>
            <a:ext cx="3943885" cy="155368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1"/>
          <p:cNvSpPr/>
          <p:nvPr/>
        </p:nvSpPr>
        <p:spPr>
          <a:xfrm>
            <a:off x="292396" y="956930"/>
            <a:ext cx="191386" cy="2945219"/>
          </a:xfrm>
          <a:prstGeom prst="rect">
            <a:avLst/>
          </a:prstGeom>
          <a:solidFill>
            <a:srgbClr val="FFD431">
              <a:alpha val="8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4" y="4692661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ck">
  <p:cSld name="blank_blac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2">
            <a:alphaModFix/>
          </a:blip>
          <a:srcRect b="7794" l="0" r="0" t="7830"/>
          <a:stretch/>
        </p:blipFill>
        <p:spPr>
          <a:xfrm>
            <a:off x="-1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0" y="1049"/>
            <a:ext cx="9144000" cy="5141400"/>
          </a:xfrm>
          <a:prstGeom prst="rect">
            <a:avLst/>
          </a:prstGeom>
          <a:solidFill>
            <a:srgbClr val="131317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24" y="265460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">
  <p:cSld name="blank_whit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2">
            <a:alphaModFix/>
          </a:blip>
          <a:srcRect b="7794" l="0" r="0" t="7830"/>
          <a:stretch/>
        </p:blipFill>
        <p:spPr>
          <a:xfrm>
            <a:off x="-1" y="-1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0" y="1049"/>
            <a:ext cx="9144000" cy="5141400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24"/>
          <p:cNvGrpSpPr/>
          <p:nvPr/>
        </p:nvGrpSpPr>
        <p:grpSpPr>
          <a:xfrm>
            <a:off x="334324" y="240832"/>
            <a:ext cx="1190731" cy="214550"/>
            <a:chOff x="-109904" y="1723395"/>
            <a:chExt cx="9253904" cy="1667398"/>
          </a:xfrm>
        </p:grpSpPr>
        <p:pic>
          <p:nvPicPr>
            <p:cNvPr id="152" name="Google Shape;15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5431" y="2092300"/>
              <a:ext cx="7188569" cy="95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09904" y="1723395"/>
              <a:ext cx="1667398" cy="1667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-1" y="0"/>
            <a:ext cx="7429501" cy="4557485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605486" y="-1"/>
            <a:ext cx="1538514" cy="4557486"/>
          </a:xfrm>
          <a:prstGeom prst="rect">
            <a:avLst/>
          </a:prstGeom>
          <a:solidFill>
            <a:srgbClr val="FFD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-1" y="4731657"/>
            <a:ext cx="4992915" cy="411844"/>
          </a:xfrm>
          <a:prstGeom prst="rect">
            <a:avLst/>
          </a:prstGeom>
          <a:solidFill>
            <a:srgbClr val="FFD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5167086" y="4731657"/>
            <a:ext cx="3976914" cy="411844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628650" y="769144"/>
            <a:ext cx="59118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SemiBold"/>
              <a:buNone/>
              <a:defRPr sz="4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324" y="265460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">
  <p:cSld name="Testimonial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2171"/>
            <a:ext cx="9144000" cy="514132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2">
            <a:alphaModFix/>
          </a:blip>
          <a:srcRect b="69624" l="0" r="0" t="0"/>
          <a:stretch/>
        </p:blipFill>
        <p:spPr>
          <a:xfrm flipH="1">
            <a:off x="0" y="4122699"/>
            <a:ext cx="3962414" cy="10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6159510" y="2514646"/>
            <a:ext cx="2663473" cy="22049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398739" y="2514646"/>
            <a:ext cx="2663473" cy="22049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2923953" y="1976381"/>
            <a:ext cx="3296093" cy="2204919"/>
          </a:xfrm>
          <a:prstGeom prst="roundRect">
            <a:avLst>
              <a:gd fmla="val 8952" name="adj"/>
            </a:avLst>
          </a:prstGeom>
          <a:solidFill>
            <a:srgbClr val="FFD4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>
            <p:ph idx="2" type="pic"/>
          </p:nvPr>
        </p:nvSpPr>
        <p:spPr>
          <a:xfrm>
            <a:off x="4221160" y="1599038"/>
            <a:ext cx="701675" cy="66992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6"/>
          <p:cNvSpPr/>
          <p:nvPr>
            <p:ph idx="3" type="pic"/>
          </p:nvPr>
        </p:nvSpPr>
        <p:spPr>
          <a:xfrm>
            <a:off x="1336490" y="2153943"/>
            <a:ext cx="701675" cy="66992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6"/>
          <p:cNvSpPr/>
          <p:nvPr>
            <p:ph idx="4" type="pic"/>
          </p:nvPr>
        </p:nvSpPr>
        <p:spPr>
          <a:xfrm>
            <a:off x="7136948" y="2153943"/>
            <a:ext cx="701675" cy="66992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2573434" y="605261"/>
            <a:ext cx="3997128" cy="471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  <a:defRPr sz="2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050229" y="1972385"/>
            <a:ext cx="420038" cy="42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703824" y="3699660"/>
            <a:ext cx="420038" cy="42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24685" y="2575651"/>
            <a:ext cx="289088" cy="28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637091" y="4356963"/>
            <a:ext cx="319717" cy="3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524685" y="2925744"/>
            <a:ext cx="2267077" cy="1431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1" sz="1600"/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282837" y="2536770"/>
            <a:ext cx="289088" cy="28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277422" y="4356964"/>
            <a:ext cx="319717" cy="3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idx="5" type="body"/>
          </p:nvPr>
        </p:nvSpPr>
        <p:spPr>
          <a:xfrm>
            <a:off x="6357975" y="3009740"/>
            <a:ext cx="2281553" cy="1287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1" sz="1600"/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6" type="body"/>
          </p:nvPr>
        </p:nvSpPr>
        <p:spPr>
          <a:xfrm>
            <a:off x="3188158" y="2392423"/>
            <a:ext cx="2798007" cy="130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i="1" sz="16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2">
            <a:alphaModFix/>
          </a:blip>
          <a:srcRect b="1907" l="0" r="1246" t="0"/>
          <a:stretch/>
        </p:blipFill>
        <p:spPr>
          <a:xfrm rot="-5400000">
            <a:off x="6866976" y="194733"/>
            <a:ext cx="2471762" cy="20822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7" type="body"/>
          </p:nvPr>
        </p:nvSpPr>
        <p:spPr>
          <a:xfrm>
            <a:off x="832024" y="1823954"/>
            <a:ext cx="1796902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8" type="body"/>
          </p:nvPr>
        </p:nvSpPr>
        <p:spPr>
          <a:xfrm>
            <a:off x="3689499" y="1261936"/>
            <a:ext cx="1796902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9" type="body"/>
          </p:nvPr>
        </p:nvSpPr>
        <p:spPr>
          <a:xfrm>
            <a:off x="6595767" y="1827176"/>
            <a:ext cx="1796902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24" y="265460"/>
            <a:ext cx="1190731" cy="18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486878" y="486876"/>
            <a:ext cx="5228563" cy="425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>
            <a:off x="478465" y="1852147"/>
            <a:ext cx="3588261" cy="2271206"/>
          </a:xfrm>
          <a:prstGeom prst="rect">
            <a:avLst/>
          </a:prstGeom>
          <a:solidFill>
            <a:srgbClr val="7F7F7F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4511901" y="388229"/>
            <a:ext cx="383702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 SemiBold"/>
              <a:buNone/>
              <a:defRPr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7"/>
          <p:cNvSpPr/>
          <p:nvPr/>
        </p:nvSpPr>
        <p:spPr>
          <a:xfrm>
            <a:off x="4808282" y="1879488"/>
            <a:ext cx="3644601" cy="2271206"/>
          </a:xfrm>
          <a:prstGeom prst="rect">
            <a:avLst/>
          </a:prstGeom>
          <a:solidFill>
            <a:srgbClr val="FFD431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7"/>
          <p:cNvSpPr/>
          <p:nvPr>
            <p:ph idx="2" type="pic"/>
          </p:nvPr>
        </p:nvSpPr>
        <p:spPr>
          <a:xfrm>
            <a:off x="2970076" y="1637581"/>
            <a:ext cx="2786063" cy="2700338"/>
          </a:xfrm>
          <a:prstGeom prst="ellipse">
            <a:avLst/>
          </a:prstGeom>
          <a:solidFill>
            <a:schemeClr val="dk1"/>
          </a:solidFill>
          <a:ln cap="flat" cmpd="sng" w="57150">
            <a:solidFill>
              <a:srgbClr val="FFD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7920150" y="4691475"/>
            <a:ext cx="97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BG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9989" y="0"/>
            <a:ext cx="429402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624325" y="4777850"/>
            <a:ext cx="268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764287"/>
            <a:ext cx="151073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3602250" y="4777850"/>
            <a:ext cx="1939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600"/>
              <a:buFont typeface="Rubik"/>
              <a:buNone/>
            </a:pPr>
            <a:r>
              <a:rPr lang="en">
                <a:solidFill>
                  <a:srgbClr val="4A84FF"/>
                </a:solidFill>
                <a:latin typeface="Proxima Nova"/>
                <a:ea typeface="Proxima Nova"/>
                <a:cs typeface="Proxima Nova"/>
                <a:sym typeface="Proxima Nova"/>
              </a:rPr>
              <a:t>WWW.APTITUDE8.COM</a:t>
            </a:r>
            <a:endParaRPr>
              <a:solidFill>
                <a:srgbClr val="4A84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02200" y="4581350"/>
            <a:ext cx="8560200" cy="9000"/>
          </a:xfrm>
          <a:prstGeom prst="rect">
            <a:avLst/>
          </a:prstGeom>
          <a:solidFill>
            <a:srgbClr val="CE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16_9 Blank" showMasterSp="0">
  <p:cSld name="TITLE_AND_BODY_1">
    <p:bg>
      <p:bgPr>
        <a:solidFill>
          <a:srgbClr val="F7F8F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624325" y="4784915"/>
            <a:ext cx="268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4764287"/>
            <a:ext cx="151073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602250" y="4777850"/>
            <a:ext cx="1939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600"/>
              <a:buFont typeface="Rubik"/>
              <a:buNone/>
            </a:pPr>
            <a:r>
              <a:rPr lang="en">
                <a:solidFill>
                  <a:srgbClr val="4A84FF"/>
                </a:solidFill>
                <a:latin typeface="Proxima Nova"/>
                <a:ea typeface="Proxima Nova"/>
                <a:cs typeface="Proxima Nova"/>
                <a:sym typeface="Proxima Nova"/>
              </a:rPr>
              <a:t>WWW.APTITUDE8.COM</a:t>
            </a:r>
            <a:endParaRPr>
              <a:solidFill>
                <a:srgbClr val="4A84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302200" y="4581350"/>
            <a:ext cx="8560200" cy="9000"/>
          </a:xfrm>
          <a:prstGeom prst="rect">
            <a:avLst/>
          </a:prstGeom>
          <a:solidFill>
            <a:srgbClr val="CE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099" y="4805575"/>
            <a:ext cx="1193250" cy="15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Clr>
                <a:srgbClr val="FFC93F"/>
              </a:buClr>
              <a:buSzPts val="2100"/>
              <a:buChar char="•"/>
              <a:defRPr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>
                <a:solidFill>
                  <a:srgbClr val="FFFFFF"/>
                </a:solidFill>
              </a:defRPr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C93F"/>
                </a:solidFill>
              </a:defRPr>
            </a:lvl1pPr>
            <a:lvl2pPr lvl="1" rtl="0">
              <a:buNone/>
              <a:defRPr>
                <a:solidFill>
                  <a:srgbClr val="FFC93F"/>
                </a:solidFill>
              </a:defRPr>
            </a:lvl2pPr>
            <a:lvl3pPr lvl="2" rtl="0">
              <a:buNone/>
              <a:defRPr>
                <a:solidFill>
                  <a:srgbClr val="FFC93F"/>
                </a:solidFill>
              </a:defRPr>
            </a:lvl3pPr>
            <a:lvl4pPr lvl="3" rtl="0">
              <a:buNone/>
              <a:defRPr>
                <a:solidFill>
                  <a:srgbClr val="FFC93F"/>
                </a:solidFill>
              </a:defRPr>
            </a:lvl4pPr>
            <a:lvl5pPr lvl="4" rtl="0">
              <a:buNone/>
              <a:defRPr>
                <a:solidFill>
                  <a:srgbClr val="FFC93F"/>
                </a:solidFill>
              </a:defRPr>
            </a:lvl5pPr>
            <a:lvl6pPr lvl="5" rtl="0">
              <a:buNone/>
              <a:defRPr>
                <a:solidFill>
                  <a:srgbClr val="FFC93F"/>
                </a:solidFill>
              </a:defRPr>
            </a:lvl6pPr>
            <a:lvl7pPr lvl="6" rtl="0">
              <a:buNone/>
              <a:defRPr>
                <a:solidFill>
                  <a:srgbClr val="FFC93F"/>
                </a:solidFill>
              </a:defRPr>
            </a:lvl7pPr>
            <a:lvl8pPr lvl="7" rtl="0">
              <a:buNone/>
              <a:defRPr>
                <a:solidFill>
                  <a:srgbClr val="FFC93F"/>
                </a:solidFill>
              </a:defRPr>
            </a:lvl8pPr>
            <a:lvl9pPr lvl="8" rtl="0">
              <a:buNone/>
              <a:defRPr>
                <a:solidFill>
                  <a:srgbClr val="FFC93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2">
            <a:alphaModFix amt="66000"/>
          </a:blip>
          <a:srcRect b="0" l="20432" r="0" t="0"/>
          <a:stretch/>
        </p:blipFill>
        <p:spPr>
          <a:xfrm>
            <a:off x="311700" y="4611625"/>
            <a:ext cx="1193249" cy="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6" name="Google Shape;256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onal BG">
  <p:cSld name="BIG_NUMB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9989" y="0"/>
            <a:ext cx="429402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>
            <p:ph idx="12" type="sldNum"/>
          </p:nvPr>
        </p:nvSpPr>
        <p:spPr>
          <a:xfrm>
            <a:off x="8624325" y="4777850"/>
            <a:ext cx="268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764287"/>
            <a:ext cx="151073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/>
        </p:nvSpPr>
        <p:spPr>
          <a:xfrm>
            <a:off x="3602250" y="4777850"/>
            <a:ext cx="1939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600"/>
              <a:buFont typeface="Rubik"/>
              <a:buNone/>
            </a:pPr>
            <a:r>
              <a:rPr lang="en">
                <a:solidFill>
                  <a:srgbClr val="4A84FF"/>
                </a:solidFill>
                <a:latin typeface="Proxima Nova"/>
                <a:ea typeface="Proxima Nova"/>
                <a:cs typeface="Proxima Nova"/>
                <a:sym typeface="Proxima Nova"/>
              </a:rPr>
              <a:t>WWW.APTITUDE8.COM</a:t>
            </a:r>
            <a:endParaRPr>
              <a:solidFill>
                <a:srgbClr val="4A84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302200" y="4581350"/>
            <a:ext cx="8560200" cy="9000"/>
          </a:xfrm>
          <a:prstGeom prst="rect">
            <a:avLst/>
          </a:prstGeom>
          <a:solidFill>
            <a:srgbClr val="CE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12" type="sldNum"/>
          </p:nvPr>
        </p:nvSpPr>
        <p:spPr>
          <a:xfrm>
            <a:off x="7920150" y="4691475"/>
            <a:ext cx="9723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16_9 Blank" showMasterSp="0">
  <p:cSld name="TITLE_AND_BODY_1">
    <p:bg>
      <p:bgPr>
        <a:solidFill>
          <a:srgbClr val="F7F8FC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624325" y="4784915"/>
            <a:ext cx="268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1400">
                <a:solidFill>
                  <a:srgbClr val="2C344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4764287"/>
            <a:ext cx="151073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/>
        </p:nvSpPr>
        <p:spPr>
          <a:xfrm>
            <a:off x="3602250" y="4777850"/>
            <a:ext cx="1939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2600"/>
              <a:buFont typeface="Rubik"/>
              <a:buNone/>
            </a:pPr>
            <a:r>
              <a:rPr lang="en">
                <a:solidFill>
                  <a:srgbClr val="4A84FF"/>
                </a:solidFill>
                <a:latin typeface="Proxima Nova"/>
                <a:ea typeface="Proxima Nova"/>
                <a:cs typeface="Proxima Nova"/>
                <a:sym typeface="Proxima Nova"/>
              </a:rPr>
              <a:t>WWW.APTITUDE8.COM</a:t>
            </a:r>
            <a:endParaRPr>
              <a:solidFill>
                <a:srgbClr val="4A84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7"/>
          <p:cNvSpPr/>
          <p:nvPr/>
        </p:nvSpPr>
        <p:spPr>
          <a:xfrm>
            <a:off x="302200" y="4581350"/>
            <a:ext cx="8560200" cy="9000"/>
          </a:xfrm>
          <a:prstGeom prst="rect">
            <a:avLst/>
          </a:prstGeom>
          <a:solidFill>
            <a:srgbClr val="CE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9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16_9 Blank 1" showMasterSp="0">
  <p:cSld name="TITLE_AND_BODY_2">
    <p:bg>
      <p:bgPr>
        <a:solidFill>
          <a:srgbClr val="F7F9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16_9 Blank 2" showMasterSp="0">
  <p:cSld name="TITLE_AND_BODY_3">
    <p:bg>
      <p:bgPr>
        <a:solidFill>
          <a:srgbClr val="F7F9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idx="12" type="sldNum"/>
          </p:nvPr>
        </p:nvSpPr>
        <p:spPr>
          <a:xfrm>
            <a:off x="8564717" y="4875312"/>
            <a:ext cx="1041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700"/>
              <a:buFont typeface="Roboto Black"/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subTitle"/>
          </p:nvPr>
        </p:nvSpPr>
        <p:spPr>
          <a:xfrm>
            <a:off x="311700" y="13527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1" name="Google Shape;281;p50"/>
          <p:cNvSpPr txBox="1"/>
          <p:nvPr>
            <p:ph type="ctrTitle"/>
          </p:nvPr>
        </p:nvSpPr>
        <p:spPr>
          <a:xfrm>
            <a:off x="344100" y="6210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0" i="0" sz="2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2" type="body"/>
          </p:nvPr>
        </p:nvSpPr>
        <p:spPr>
          <a:xfrm>
            <a:off x="311700" y="1976475"/>
            <a:ext cx="79485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3" name="Google Shape;283;p50"/>
          <p:cNvSpPr txBox="1"/>
          <p:nvPr>
            <p:ph idx="12" type="sldNum"/>
          </p:nvPr>
        </p:nvSpPr>
        <p:spPr>
          <a:xfrm>
            <a:off x="8864709" y="48428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 1">
  <p:cSld name="SECTION_HEADER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" type="subTitle"/>
          </p:nvPr>
        </p:nvSpPr>
        <p:spPr>
          <a:xfrm>
            <a:off x="311700" y="13527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type="ctrTitle"/>
          </p:nvPr>
        </p:nvSpPr>
        <p:spPr>
          <a:xfrm>
            <a:off x="344100" y="6210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0" i="0" sz="2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idx="2" type="body"/>
          </p:nvPr>
        </p:nvSpPr>
        <p:spPr>
          <a:xfrm>
            <a:off x="311700" y="1976475"/>
            <a:ext cx="79485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9" name="Google Shape;289;p51"/>
          <p:cNvSpPr txBox="1"/>
          <p:nvPr>
            <p:ph idx="12" type="sldNum"/>
          </p:nvPr>
        </p:nvSpPr>
        <p:spPr>
          <a:xfrm>
            <a:off x="8864709" y="48428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16_9 Blank with Page #" showMasterSp="0">
  <p:cSld name="TITLE_AND_BODY_4">
    <p:bg>
      <p:bgPr>
        <a:solidFill>
          <a:srgbClr val="F7F9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C93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6" name="Google Shape;2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C93F"/>
                </a:solidFill>
              </a:defRPr>
            </a:lvl1pPr>
            <a:lvl2pPr lvl="1" rtl="0">
              <a:buNone/>
              <a:defRPr>
                <a:solidFill>
                  <a:srgbClr val="FFC93F"/>
                </a:solidFill>
              </a:defRPr>
            </a:lvl2pPr>
            <a:lvl3pPr lvl="2" rtl="0">
              <a:buNone/>
              <a:defRPr>
                <a:solidFill>
                  <a:srgbClr val="FFC93F"/>
                </a:solidFill>
              </a:defRPr>
            </a:lvl3pPr>
            <a:lvl4pPr lvl="3" rtl="0">
              <a:buNone/>
              <a:defRPr>
                <a:solidFill>
                  <a:srgbClr val="FFC93F"/>
                </a:solidFill>
              </a:defRPr>
            </a:lvl4pPr>
            <a:lvl5pPr lvl="4" rtl="0">
              <a:buNone/>
              <a:defRPr>
                <a:solidFill>
                  <a:srgbClr val="FFC93F"/>
                </a:solidFill>
              </a:defRPr>
            </a:lvl5pPr>
            <a:lvl6pPr lvl="5" rtl="0">
              <a:buNone/>
              <a:defRPr>
                <a:solidFill>
                  <a:srgbClr val="FFC93F"/>
                </a:solidFill>
              </a:defRPr>
            </a:lvl6pPr>
            <a:lvl7pPr lvl="6" rtl="0">
              <a:buNone/>
              <a:defRPr>
                <a:solidFill>
                  <a:srgbClr val="FFC93F"/>
                </a:solidFill>
              </a:defRPr>
            </a:lvl7pPr>
            <a:lvl8pPr lvl="7" rtl="0">
              <a:buNone/>
              <a:defRPr>
                <a:solidFill>
                  <a:srgbClr val="FFC93F"/>
                </a:solidFill>
              </a:defRPr>
            </a:lvl8pPr>
            <a:lvl9pPr lvl="8" rtl="0">
              <a:buNone/>
              <a:defRPr>
                <a:solidFill>
                  <a:srgbClr val="FFC93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 rotWithShape="1">
          <a:blip r:embed="rId2">
            <a:alphaModFix amt="66000"/>
          </a:blip>
          <a:srcRect b="0" l="20432" r="0" t="0"/>
          <a:stretch/>
        </p:blipFill>
        <p:spPr>
          <a:xfrm>
            <a:off x="311700" y="4611625"/>
            <a:ext cx="1193249" cy="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Relationship Id="rId4" Type="http://schemas.openxmlformats.org/officeDocument/2006/relationships/image" Target="../media/image32.jpg"/><Relationship Id="rId5" Type="http://schemas.openxmlformats.org/officeDocument/2006/relationships/image" Target="../media/image21.jpg"/><Relationship Id="rId6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55" y="2471351"/>
            <a:ext cx="2228654" cy="21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286" y="549258"/>
            <a:ext cx="2228655" cy="235782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/>
          <p:nvPr>
            <p:ph type="ctrTitle"/>
          </p:nvPr>
        </p:nvSpPr>
        <p:spPr>
          <a:xfrm>
            <a:off x="1143000" y="2278812"/>
            <a:ext cx="68580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SemiBold"/>
              <a:buNone/>
            </a:pPr>
            <a:r>
              <a:rPr lang="en" sz="3800"/>
              <a:t>Marketing Hub Implementation</a:t>
            </a:r>
            <a:r>
              <a:rPr lang="en" sz="3800"/>
              <a:t> </a:t>
            </a:r>
            <a:br>
              <a:rPr lang="en" sz="3800"/>
            </a:br>
            <a:r>
              <a:rPr lang="en" sz="3800"/>
              <a:t>Kickoff</a:t>
            </a:r>
            <a:endParaRPr sz="3800"/>
          </a:p>
        </p:txBody>
      </p:sp>
      <p:sp>
        <p:nvSpPr>
          <p:cNvPr id="305" name="Google Shape;305;p54"/>
          <p:cNvSpPr txBox="1"/>
          <p:nvPr>
            <p:ph idx="1" type="subTitle"/>
          </p:nvPr>
        </p:nvSpPr>
        <p:spPr>
          <a:xfrm>
            <a:off x="2535300" y="3820600"/>
            <a:ext cx="4073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</a:pPr>
            <a:r>
              <a:rPr lang="en"/>
              <a:t>[CLIENT NAME]</a:t>
            </a:r>
            <a:endParaRPr/>
          </a:p>
        </p:txBody>
      </p:sp>
      <p:cxnSp>
        <p:nvCxnSpPr>
          <p:cNvPr id="306" name="Google Shape;306;p54"/>
          <p:cNvCxnSpPr/>
          <p:nvPr/>
        </p:nvCxnSpPr>
        <p:spPr>
          <a:xfrm>
            <a:off x="4142432" y="1813412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7" name="Google Shape;30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1269" y="1104864"/>
            <a:ext cx="2381459" cy="37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3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3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3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Develop 2 branded email templates for use in campaigns</a:t>
            </a:r>
            <a:endParaRPr/>
          </a:p>
        </p:txBody>
      </p:sp>
      <p:sp>
        <p:nvSpPr>
          <p:cNvPr id="462" name="Google Shape;462;p63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Template Development</a:t>
            </a:r>
            <a:endParaRPr/>
          </a:p>
        </p:txBody>
      </p:sp>
      <p:cxnSp>
        <p:nvCxnSpPr>
          <p:cNvPr id="463" name="Google Shape;463;p63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4" name="Google Shape;464;p63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Emails</a:t>
            </a:r>
            <a:endParaRPr/>
          </a:p>
        </p:txBody>
      </p:sp>
      <p:sp>
        <p:nvSpPr>
          <p:cNvPr id="466" name="Google Shape;466;p63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Landing Pages</a:t>
            </a:r>
            <a:endParaRPr/>
          </a:p>
        </p:txBody>
      </p:sp>
      <p:sp>
        <p:nvSpPr>
          <p:cNvPr id="467" name="Google Shape;467;p63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Set up campaigns to track marketing impact and attach assets to campaigns</a:t>
            </a:r>
            <a:endParaRPr/>
          </a:p>
        </p:txBody>
      </p:sp>
      <p:sp>
        <p:nvSpPr>
          <p:cNvPr id="468" name="Google Shape;468;p63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Campaign Tracking</a:t>
            </a:r>
            <a:endParaRPr/>
          </a:p>
        </p:txBody>
      </p:sp>
      <p:pic>
        <p:nvPicPr>
          <p:cNvPr id="469" name="Google Shape;46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3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Develop 3 landing pages for use in marketing campaigns to help capture and convert leads.</a:t>
            </a:r>
            <a:endParaRPr/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625" y="3532639"/>
            <a:ext cx="304800" cy="3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628" y="353264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/>
          <p:nvPr/>
        </p:nvSpPr>
        <p:spPr>
          <a:xfrm>
            <a:off x="5426075" y="3918325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Develop forms to capture data and sync to Hubspot records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5426076" y="3532654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Forms &amp; CTAs</a:t>
            </a:r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1293" y="3617016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11301" y="22669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625" y="2290764"/>
            <a:ext cx="304800" cy="3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64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4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Ensure marketing and sales are properly connected. </a:t>
            </a:r>
            <a:endParaRPr/>
          </a:p>
        </p:txBody>
      </p:sp>
      <p:sp>
        <p:nvSpPr>
          <p:cNvPr id="486" name="Google Shape;486;p64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Automation</a:t>
            </a:r>
            <a:endParaRPr/>
          </a:p>
        </p:txBody>
      </p:sp>
      <p:cxnSp>
        <p:nvCxnSpPr>
          <p:cNvPr id="487" name="Google Shape;487;p64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8" name="Google Shape;488;p64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Marketing → Sales Handoff</a:t>
            </a:r>
            <a:endParaRPr/>
          </a:p>
        </p:txBody>
      </p:sp>
      <p:sp>
        <p:nvSpPr>
          <p:cNvPr id="490" name="Google Shape;490;p64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Automations</a:t>
            </a:r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Build the appropriate funnels </a:t>
            </a: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for</a:t>
            </a: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 leads. </a:t>
            </a:r>
            <a:endParaRPr/>
          </a:p>
        </p:txBody>
      </p:sp>
      <p:sp>
        <p:nvSpPr>
          <p:cNvPr id="492" name="Google Shape;492;p64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Lead Journeys</a:t>
            </a:r>
            <a:endParaRPr/>
          </a:p>
        </p:txBody>
      </p:sp>
      <p:pic>
        <p:nvPicPr>
          <p:cNvPr id="493" name="Google Shape;49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1291" y="2293510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2293491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613" y="2293511"/>
            <a:ext cx="304801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4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Migrate workflows and other automations. </a:t>
            </a:r>
            <a:endParaRPr/>
          </a:p>
        </p:txBody>
      </p:sp>
      <p:pic>
        <p:nvPicPr>
          <p:cNvPr id="498" name="Google Shape;498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625" y="2293489"/>
            <a:ext cx="304800" cy="3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628" y="353264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4"/>
          <p:cNvSpPr txBox="1"/>
          <p:nvPr/>
        </p:nvSpPr>
        <p:spPr>
          <a:xfrm>
            <a:off x="5426075" y="3918325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Set up high-level reports. </a:t>
            </a:r>
            <a:endParaRPr/>
          </a:p>
        </p:txBody>
      </p:sp>
      <p:sp>
        <p:nvSpPr>
          <p:cNvPr id="501" name="Google Shape;501;p64"/>
          <p:cNvSpPr txBox="1"/>
          <p:nvPr/>
        </p:nvSpPr>
        <p:spPr>
          <a:xfrm>
            <a:off x="5426076" y="3532654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Reporting</a:t>
            </a:r>
            <a:endParaRPr/>
          </a:p>
        </p:txBody>
      </p:sp>
      <p:pic>
        <p:nvPicPr>
          <p:cNvPr id="502" name="Google Shape;502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3617016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11300" y="230879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5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5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Call with leadership/management for a high-level review.</a:t>
            </a:r>
            <a:endParaRPr/>
          </a:p>
        </p:txBody>
      </p:sp>
      <p:sp>
        <p:nvSpPr>
          <p:cNvPr id="512" name="Google Shape;512;p65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Training</a:t>
            </a:r>
            <a:endParaRPr/>
          </a:p>
        </p:txBody>
      </p:sp>
      <p:cxnSp>
        <p:nvCxnSpPr>
          <p:cNvPr id="513" name="Google Shape;513;p65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4" name="Google Shape;514;p65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5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Train the Trainer</a:t>
            </a:r>
            <a:endParaRPr/>
          </a:p>
        </p:txBody>
      </p:sp>
      <p:sp>
        <p:nvSpPr>
          <p:cNvPr id="516" name="Google Shape;516;p65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Live Q&amp;A</a:t>
            </a:r>
            <a:endParaRPr/>
          </a:p>
        </p:txBody>
      </p:sp>
      <p:sp>
        <p:nvSpPr>
          <p:cNvPr id="517" name="Google Shape;517;p65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Showing end users how to use the tools relevant to their roles. </a:t>
            </a:r>
            <a:endParaRPr/>
          </a:p>
        </p:txBody>
      </p:sp>
      <p:sp>
        <p:nvSpPr>
          <p:cNvPr id="518" name="Google Shape;518;p65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End Users</a:t>
            </a:r>
            <a:endParaRPr/>
          </a:p>
        </p:txBody>
      </p:sp>
      <p:pic>
        <p:nvPicPr>
          <p:cNvPr id="519" name="Google Shape;519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1291" y="2293510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2293491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613" y="2293511"/>
            <a:ext cx="304801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Answer user and admin questions.</a:t>
            </a:r>
            <a:endParaRPr/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628" y="353264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311700" y="31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SemiBold"/>
                <a:ea typeface="Raleway SemiBold"/>
                <a:cs typeface="Raleway SemiBold"/>
                <a:sym typeface="Raleway SemiBold"/>
              </a:rPr>
              <a:t>Timing &amp; Execution</a:t>
            </a:r>
            <a:endParaRPr sz="24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graphicFrame>
        <p:nvGraphicFramePr>
          <p:cNvPr id="530" name="Google Shape;530;p66"/>
          <p:cNvGraphicFramePr/>
          <p:nvPr/>
        </p:nvGraphicFramePr>
        <p:xfrm>
          <a:off x="236238" y="120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{E3480A7C-01A0-489A-BCE0-AA5BEEBEA497}</a:tableStyleId>
              </a:tblPr>
              <a:tblGrid>
                <a:gridCol w="862625"/>
                <a:gridCol w="862625"/>
                <a:gridCol w="862625"/>
                <a:gridCol w="862625"/>
                <a:gridCol w="862625"/>
                <a:gridCol w="862625"/>
                <a:gridCol w="862625"/>
                <a:gridCol w="1296650"/>
                <a:gridCol w="428575"/>
                <a:gridCol w="862625"/>
              </a:tblGrid>
              <a:tr h="40407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Month 1: November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1371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31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Month 2: December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1371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31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Month 3: January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1371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31"/>
                    </a:solidFill>
                  </a:tcPr>
                </a:tc>
                <a:tc hMerge="1"/>
              </a:tr>
              <a:tr h="2360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Initial Setup</a:t>
                      </a:r>
                      <a:endParaRPr b="1" sz="6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Template Development</a:t>
                      </a:r>
                      <a:endParaRPr b="1" sz="6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Marketing &amp; Automation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Training</a:t>
                      </a:r>
                      <a:endParaRPr b="1" sz="6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hMerge="1"/>
              </a:tr>
              <a:tr h="46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Users &amp; Permissions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Connect Domains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2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Tech Integrations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Account Defaults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Emails (2)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Landing Pages (3)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2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Forms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Workflows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Lead Scoring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Campaign Attribution &amp; Tracking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  <a:tc hMerge="1"/>
                <a:tc hMerge="1"/>
              </a:tr>
              <a:tr h="42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Implement Website Tracking Code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Team Trainings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rowSpan="2" hMerge="1"/>
              </a:tr>
              <a:tr h="38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/>
          <p:nvPr/>
        </p:nvSpPr>
        <p:spPr>
          <a:xfrm>
            <a:off x="-54050" y="-82425"/>
            <a:ext cx="9495600" cy="535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7"/>
          <p:cNvPicPr preferRelativeResize="0"/>
          <p:nvPr/>
        </p:nvPicPr>
        <p:blipFill rotWithShape="1">
          <a:blip r:embed="rId3">
            <a:alphaModFix/>
          </a:blip>
          <a:srcRect b="37542" l="0" r="57341" t="0"/>
          <a:stretch/>
        </p:blipFill>
        <p:spPr>
          <a:xfrm>
            <a:off x="6053525" y="2336000"/>
            <a:ext cx="3388025" cy="29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7"/>
          <p:cNvPicPr preferRelativeResize="0"/>
          <p:nvPr/>
        </p:nvPicPr>
        <p:blipFill rotWithShape="1">
          <a:blip r:embed="rId4">
            <a:alphaModFix/>
          </a:blip>
          <a:srcRect b="0" l="54138" r="0" t="29143"/>
          <a:stretch/>
        </p:blipFill>
        <p:spPr>
          <a:xfrm>
            <a:off x="-54050" y="-82425"/>
            <a:ext cx="2370775" cy="2170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67"/>
          <p:cNvGrpSpPr/>
          <p:nvPr/>
        </p:nvGrpSpPr>
        <p:grpSpPr>
          <a:xfrm rot="10800000">
            <a:off x="6876625" y="2890350"/>
            <a:ext cx="866251" cy="866325"/>
            <a:chOff x="1011425" y="1705400"/>
            <a:chExt cx="866251" cy="866325"/>
          </a:xfrm>
        </p:grpSpPr>
        <p:sp>
          <p:nvSpPr>
            <p:cNvPr id="539" name="Google Shape;539;p67"/>
            <p:cNvSpPr/>
            <p:nvPr/>
          </p:nvSpPr>
          <p:spPr>
            <a:xfrm>
              <a:off x="1011425" y="1705400"/>
              <a:ext cx="734700" cy="734700"/>
            </a:xfrm>
            <a:prstGeom prst="rect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7"/>
            <p:cNvSpPr/>
            <p:nvPr/>
          </p:nvSpPr>
          <p:spPr>
            <a:xfrm>
              <a:off x="1018476" y="1717625"/>
              <a:ext cx="859200" cy="85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67"/>
          <p:cNvGrpSpPr/>
          <p:nvPr/>
        </p:nvGrpSpPr>
        <p:grpSpPr>
          <a:xfrm>
            <a:off x="1310325" y="1788825"/>
            <a:ext cx="866251" cy="866325"/>
            <a:chOff x="1011425" y="1705400"/>
            <a:chExt cx="866251" cy="866325"/>
          </a:xfrm>
        </p:grpSpPr>
        <p:sp>
          <p:nvSpPr>
            <p:cNvPr id="542" name="Google Shape;542;p67"/>
            <p:cNvSpPr/>
            <p:nvPr/>
          </p:nvSpPr>
          <p:spPr>
            <a:xfrm>
              <a:off x="1011425" y="1705400"/>
              <a:ext cx="734700" cy="734700"/>
            </a:xfrm>
            <a:prstGeom prst="rect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7"/>
            <p:cNvSpPr/>
            <p:nvPr/>
          </p:nvSpPr>
          <p:spPr>
            <a:xfrm>
              <a:off x="1018476" y="1717625"/>
              <a:ext cx="859200" cy="85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67"/>
          <p:cNvSpPr txBox="1"/>
          <p:nvPr>
            <p:ph type="title"/>
          </p:nvPr>
        </p:nvSpPr>
        <p:spPr>
          <a:xfrm>
            <a:off x="722250" y="922650"/>
            <a:ext cx="7699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 sz="3600">
                <a:latin typeface="Raleway SemiBold"/>
                <a:ea typeface="Raleway SemiBold"/>
                <a:cs typeface="Raleway SemiBold"/>
                <a:sym typeface="Raleway SemiBold"/>
              </a:rPr>
              <a:t>Things That Affect Timing</a:t>
            </a:r>
            <a:endParaRPr sz="3600"/>
          </a:p>
        </p:txBody>
      </p:sp>
      <p:pic>
        <p:nvPicPr>
          <p:cNvPr id="545" name="Google Shape;54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051" y="2124051"/>
            <a:ext cx="556854" cy="5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6287" y="2128473"/>
            <a:ext cx="548012" cy="54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2513" y="2128473"/>
            <a:ext cx="548012" cy="54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2646" y="2124051"/>
            <a:ext cx="556854" cy="5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>
            <p:ph idx="2" type="body"/>
          </p:nvPr>
        </p:nvSpPr>
        <p:spPr>
          <a:xfrm>
            <a:off x="1573625" y="3039625"/>
            <a:ext cx="1285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Delays in Client Email Responses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0" name="Google Shape;550;p67"/>
          <p:cNvSpPr txBox="1"/>
          <p:nvPr>
            <p:ph idx="3" type="body"/>
          </p:nvPr>
        </p:nvSpPr>
        <p:spPr>
          <a:xfrm>
            <a:off x="3117379" y="3039636"/>
            <a:ext cx="1285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Delays in Systems Access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p67"/>
          <p:cNvSpPr txBox="1"/>
          <p:nvPr>
            <p:ph idx="4" type="body"/>
          </p:nvPr>
        </p:nvSpPr>
        <p:spPr>
          <a:xfrm>
            <a:off x="4665569" y="3039635"/>
            <a:ext cx="1285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Delays in Scheduling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p67"/>
          <p:cNvSpPr txBox="1"/>
          <p:nvPr>
            <p:ph idx="4" type="body"/>
          </p:nvPr>
        </p:nvSpPr>
        <p:spPr>
          <a:xfrm>
            <a:off x="6213769" y="3039635"/>
            <a:ext cx="1285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Delays in Feedback or Approvals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3" name="Google Shape;553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2652" y="2123589"/>
            <a:ext cx="557784" cy="5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68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8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8"/>
          <p:cNvSpPr txBox="1"/>
          <p:nvPr>
            <p:ph type="title"/>
          </p:nvPr>
        </p:nvSpPr>
        <p:spPr>
          <a:xfrm>
            <a:off x="1143000" y="2077057"/>
            <a:ext cx="6858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Thin"/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Setting Expectations</a:t>
            </a:r>
            <a:r>
              <a:rPr lang="en" sz="4400">
                <a:solidFill>
                  <a:srgbClr val="FFD4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FFD43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2" name="Google Shape;562;p68"/>
          <p:cNvSpPr txBox="1"/>
          <p:nvPr/>
        </p:nvSpPr>
        <p:spPr>
          <a:xfrm>
            <a:off x="1143000" y="2853994"/>
            <a:ext cx="6858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Before we start, a few things about how we work…</a:t>
            </a:r>
            <a:endParaRPr i="1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idx="1" type="body"/>
          </p:nvPr>
        </p:nvSpPr>
        <p:spPr>
          <a:xfrm>
            <a:off x="991650" y="1398400"/>
            <a:ext cx="57744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best channels to communicate with us are Email &amp; Zoom meetings. Preferred email is the dedicated client inbox </a:t>
            </a:r>
            <a:r>
              <a:rPr b="1" lang="en">
                <a:solidFill>
                  <a:schemeClr val="lt1"/>
                </a:solidFill>
              </a:rPr>
              <a:t>[clientname@aptitude8.com]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8" name="Google Shape;568;p69"/>
          <p:cNvSpPr txBox="1"/>
          <p:nvPr>
            <p:ph idx="4" type="body"/>
          </p:nvPr>
        </p:nvSpPr>
        <p:spPr>
          <a:xfrm>
            <a:off x="991638" y="1162543"/>
            <a:ext cx="3138300" cy="36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Communication Channels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69" name="Google Shape;5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27" y="1202727"/>
            <a:ext cx="367750" cy="3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27" y="3579302"/>
            <a:ext cx="367750" cy="3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9"/>
          <p:cNvSpPr txBox="1"/>
          <p:nvPr>
            <p:ph type="title"/>
          </p:nvPr>
        </p:nvSpPr>
        <p:spPr>
          <a:xfrm>
            <a:off x="387925" y="432400"/>
            <a:ext cx="5553900" cy="47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Work</a:t>
            </a:r>
            <a:endParaRPr/>
          </a:p>
        </p:txBody>
      </p:sp>
      <p:cxnSp>
        <p:nvCxnSpPr>
          <p:cNvPr id="572" name="Google Shape;572;p69"/>
          <p:cNvCxnSpPr/>
          <p:nvPr/>
        </p:nvCxnSpPr>
        <p:spPr>
          <a:xfrm>
            <a:off x="500115" y="91182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3" name="Google Shape;57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125" y="2026438"/>
            <a:ext cx="367750" cy="3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9"/>
          <p:cNvSpPr txBox="1"/>
          <p:nvPr>
            <p:ph idx="1" type="body"/>
          </p:nvPr>
        </p:nvSpPr>
        <p:spPr>
          <a:xfrm>
            <a:off x="991650" y="3816088"/>
            <a:ext cx="5774400" cy="3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work in sprints and our days are set by what is in the work queue. For this reason, </a:t>
            </a:r>
            <a:r>
              <a:rPr lang="en" u="sng">
                <a:solidFill>
                  <a:schemeClr val="lt1"/>
                </a:solidFill>
              </a:rPr>
              <a:t>we cannot support same day requests</a:t>
            </a:r>
            <a:r>
              <a:rPr lang="en">
                <a:solidFill>
                  <a:schemeClr val="lt1"/>
                </a:solidFill>
              </a:rPr>
              <a:t>, unless deemed urgent by both parties.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69"/>
          <p:cNvSpPr txBox="1"/>
          <p:nvPr>
            <p:ph idx="4" type="body"/>
          </p:nvPr>
        </p:nvSpPr>
        <p:spPr>
          <a:xfrm>
            <a:off x="991638" y="3574905"/>
            <a:ext cx="3138300" cy="36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Same-Day Requests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76" name="Google Shape;576;p69"/>
          <p:cNvSpPr txBox="1"/>
          <p:nvPr>
            <p:ph idx="1" type="body"/>
          </p:nvPr>
        </p:nvSpPr>
        <p:spPr>
          <a:xfrm>
            <a:off x="991675" y="2266888"/>
            <a:ext cx="4701900" cy="3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work on EST hours, </a:t>
            </a:r>
            <a:r>
              <a:rPr b="1" lang="en">
                <a:solidFill>
                  <a:schemeClr val="lt1"/>
                </a:solidFill>
              </a:rPr>
              <a:t>M-F from 9:00AM - 6:00PM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7" name="Google Shape;577;p69"/>
          <p:cNvSpPr txBox="1"/>
          <p:nvPr>
            <p:ph idx="4" type="body"/>
          </p:nvPr>
        </p:nvSpPr>
        <p:spPr>
          <a:xfrm>
            <a:off x="991638" y="2026430"/>
            <a:ext cx="3138300" cy="36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Working Hours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78" name="Google Shape;57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137" y="2827275"/>
            <a:ext cx="367750" cy="3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9"/>
          <p:cNvSpPr txBox="1"/>
          <p:nvPr>
            <p:ph idx="1" type="body"/>
          </p:nvPr>
        </p:nvSpPr>
        <p:spPr>
          <a:xfrm>
            <a:off x="991663" y="3140250"/>
            <a:ext cx="4701900" cy="3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[HERE]</a:t>
            </a:r>
            <a:r>
              <a:rPr lang="en">
                <a:solidFill>
                  <a:schemeClr val="lt1"/>
                </a:solidFill>
              </a:rPr>
              <a:t> is a link to your project plan in our PM tool, Clickup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0" name="Google Shape;580;p69"/>
          <p:cNvSpPr txBox="1"/>
          <p:nvPr>
            <p:ph idx="4" type="body"/>
          </p:nvPr>
        </p:nvSpPr>
        <p:spPr>
          <a:xfrm>
            <a:off x="991650" y="2827263"/>
            <a:ext cx="4402200" cy="36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latin typeface="Raleway Medium"/>
                <a:ea typeface="Raleway Medium"/>
                <a:cs typeface="Raleway Medium"/>
                <a:sym typeface="Raleway Medium"/>
              </a:rPr>
              <a:t>Project &amp; Task Management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70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0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0"/>
          <p:cNvSpPr txBox="1"/>
          <p:nvPr>
            <p:ph type="title"/>
          </p:nvPr>
        </p:nvSpPr>
        <p:spPr>
          <a:xfrm>
            <a:off x="1143000" y="2077057"/>
            <a:ext cx="6858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Thin"/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Next Steps</a:t>
            </a:r>
            <a:r>
              <a:rPr lang="en" sz="4400">
                <a:solidFill>
                  <a:srgbClr val="FFD4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FFD43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9" name="Google Shape;589;p70"/>
          <p:cNvSpPr txBox="1"/>
          <p:nvPr/>
        </p:nvSpPr>
        <p:spPr>
          <a:xfrm>
            <a:off x="1143000" y="2853994"/>
            <a:ext cx="6858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Let’s review what is needed to plot our next steps.</a:t>
            </a:r>
            <a:endParaRPr i="1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1778915"/>
            <a:ext cx="3962416" cy="33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/>
          <p:nvPr/>
        </p:nvSpPr>
        <p:spPr>
          <a:xfrm>
            <a:off x="683288" y="551429"/>
            <a:ext cx="7777500" cy="4040700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1"/>
          <p:cNvSpPr txBox="1"/>
          <p:nvPr>
            <p:ph type="title"/>
          </p:nvPr>
        </p:nvSpPr>
        <p:spPr>
          <a:xfrm>
            <a:off x="1007282" y="692259"/>
            <a:ext cx="3565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What We Need</a:t>
            </a:r>
            <a:endParaRPr/>
          </a:p>
        </p:txBody>
      </p:sp>
      <p:sp>
        <p:nvSpPr>
          <p:cNvPr id="598" name="Google Shape;598;p71"/>
          <p:cNvSpPr/>
          <p:nvPr>
            <p:ph idx="2" type="pic"/>
          </p:nvPr>
        </p:nvSpPr>
        <p:spPr>
          <a:xfrm>
            <a:off x="4889916" y="550863"/>
            <a:ext cx="3565500" cy="404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 txBox="1"/>
          <p:nvPr>
            <p:ph idx="1" type="body"/>
          </p:nvPr>
        </p:nvSpPr>
        <p:spPr>
          <a:xfrm>
            <a:off x="1008026" y="1237662"/>
            <a:ext cx="35640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Schedule weekly recurring meeting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Schedule initial discovery session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Access to tools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46050" lvl="1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[HubSpot]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46050" lvl="1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[Salesforce]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270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Share brand guide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270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Share user list, teams, and permissions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2700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Share documentation on tools, process, requirements, etc.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600" name="Google Shape;600;p71"/>
          <p:cNvCxnSpPr/>
          <p:nvPr/>
        </p:nvCxnSpPr>
        <p:spPr>
          <a:xfrm>
            <a:off x="1089929" y="1187454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1" name="Google Shape;601;p71"/>
          <p:cNvPicPr preferRelativeResize="0"/>
          <p:nvPr/>
        </p:nvPicPr>
        <p:blipFill rotWithShape="1">
          <a:blip r:embed="rId5">
            <a:alphaModFix/>
          </a:blip>
          <a:srcRect b="0" l="5459" r="30906" t="0"/>
          <a:stretch/>
        </p:blipFill>
        <p:spPr>
          <a:xfrm>
            <a:off x="4889925" y="550800"/>
            <a:ext cx="3564001" cy="40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/>
          <p:nvPr/>
        </p:nvSpPr>
        <p:spPr>
          <a:xfrm>
            <a:off x="4885850" y="543925"/>
            <a:ext cx="3575400" cy="4048800"/>
          </a:xfrm>
          <a:prstGeom prst="rect">
            <a:avLst/>
          </a:prstGeom>
          <a:solidFill>
            <a:srgbClr val="000000">
              <a:alpha val="43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72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2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72"/>
          <p:cNvSpPr txBox="1"/>
          <p:nvPr>
            <p:ph type="title"/>
          </p:nvPr>
        </p:nvSpPr>
        <p:spPr>
          <a:xfrm>
            <a:off x="1143000" y="2077057"/>
            <a:ext cx="6858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Thin"/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Questions</a:t>
            </a:r>
            <a:r>
              <a:rPr lang="en" sz="4400">
                <a:solidFill>
                  <a:srgbClr val="FFD43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>
              <a:solidFill>
                <a:srgbClr val="FFD43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1143000" y="2853994"/>
            <a:ext cx="6858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Shoot any questions you have our way!</a:t>
            </a:r>
            <a:endParaRPr i="1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1778915"/>
            <a:ext cx="3962416" cy="33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/>
          <p:nvPr/>
        </p:nvSpPr>
        <p:spPr>
          <a:xfrm>
            <a:off x="683288" y="551429"/>
            <a:ext cx="7777500" cy="4040700"/>
          </a:xfrm>
          <a:prstGeom prst="rect">
            <a:avLst/>
          </a:prstGeom>
          <a:solidFill>
            <a:srgbClr val="1313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5"/>
          <p:cNvSpPr txBox="1"/>
          <p:nvPr>
            <p:ph type="title"/>
          </p:nvPr>
        </p:nvSpPr>
        <p:spPr>
          <a:xfrm>
            <a:off x="1007282" y="692259"/>
            <a:ext cx="3565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16" name="Google Shape;316;p55"/>
          <p:cNvSpPr/>
          <p:nvPr>
            <p:ph idx="2" type="pic"/>
          </p:nvPr>
        </p:nvSpPr>
        <p:spPr>
          <a:xfrm>
            <a:off x="4889916" y="550863"/>
            <a:ext cx="3565500" cy="404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1008076" y="1836662"/>
            <a:ext cx="35640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 sz="1400">
                <a:latin typeface="Raleway Medium"/>
                <a:ea typeface="Raleway Medium"/>
                <a:cs typeface="Raleway Medium"/>
                <a:sym typeface="Raleway Medium"/>
              </a:rPr>
              <a:t>The Work</a:t>
            </a:r>
            <a:endParaRPr sz="14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318" name="Google Shape;318;p55"/>
          <p:cNvCxnSpPr/>
          <p:nvPr/>
        </p:nvCxnSpPr>
        <p:spPr>
          <a:xfrm>
            <a:off x="1089929" y="1187454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55"/>
          <p:cNvSpPr txBox="1"/>
          <p:nvPr/>
        </p:nvSpPr>
        <p:spPr>
          <a:xfrm>
            <a:off x="814625" y="2131102"/>
            <a:ext cx="35646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Project Scope</a:t>
            </a:r>
            <a:endParaRPr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"/>
              <a:buChar char="▪"/>
            </a:pPr>
            <a:r>
              <a:rPr lang="en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Deliverables</a:t>
            </a:r>
            <a:endParaRPr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Process &amp; Timeline</a:t>
            </a:r>
            <a:endParaRPr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55"/>
          <p:cNvSpPr txBox="1"/>
          <p:nvPr/>
        </p:nvSpPr>
        <p:spPr>
          <a:xfrm>
            <a:off x="1007775" y="2947877"/>
            <a:ext cx="3564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>
                <a:solidFill>
                  <a:srgbClr val="BFBFB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Communication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1" name="Google Shape;321;p55"/>
          <p:cNvSpPr txBox="1"/>
          <p:nvPr/>
        </p:nvSpPr>
        <p:spPr>
          <a:xfrm>
            <a:off x="1007774" y="3316411"/>
            <a:ext cx="3564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>
                <a:solidFill>
                  <a:srgbClr val="BFBFB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What We Need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 rotWithShape="1">
          <a:blip r:embed="rId5">
            <a:alphaModFix/>
          </a:blip>
          <a:srcRect b="768" l="2270" r="40544" t="1993"/>
          <a:stretch/>
        </p:blipFill>
        <p:spPr>
          <a:xfrm>
            <a:off x="4896196" y="551426"/>
            <a:ext cx="3564518" cy="404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1007486" y="1469254"/>
            <a:ext cx="3564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>
                <a:solidFill>
                  <a:srgbClr val="BFBFB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Intro’s: You + Your Project Team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4" name="Google Shape;324;p55"/>
          <p:cNvSpPr txBox="1"/>
          <p:nvPr/>
        </p:nvSpPr>
        <p:spPr>
          <a:xfrm>
            <a:off x="1007474" y="3684936"/>
            <a:ext cx="3564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400"/>
              <a:buFont typeface="Raleway Medium"/>
              <a:buChar char="▪"/>
            </a:pPr>
            <a:r>
              <a:rPr lang="en">
                <a:solidFill>
                  <a:srgbClr val="BFBFB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Q&amp;A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5" name="Google Shape;325;p55"/>
          <p:cNvSpPr/>
          <p:nvPr/>
        </p:nvSpPr>
        <p:spPr>
          <a:xfrm>
            <a:off x="4885850" y="543925"/>
            <a:ext cx="3575400" cy="4041900"/>
          </a:xfrm>
          <a:prstGeom prst="rect">
            <a:avLst/>
          </a:prstGeom>
          <a:solidFill>
            <a:srgbClr val="000000">
              <a:alpha val="43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3"/>
          <p:cNvSpPr txBox="1"/>
          <p:nvPr/>
        </p:nvSpPr>
        <p:spPr>
          <a:xfrm>
            <a:off x="2116053" y="667468"/>
            <a:ext cx="5135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SemiBold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THANK YOU</a:t>
            </a:r>
            <a:endParaRPr/>
          </a:p>
        </p:txBody>
      </p:sp>
      <p:pic>
        <p:nvPicPr>
          <p:cNvPr id="618" name="Google Shape;618;p73"/>
          <p:cNvPicPr preferRelativeResize="0"/>
          <p:nvPr/>
        </p:nvPicPr>
        <p:blipFill rotWithShape="1">
          <a:blip r:embed="rId3">
            <a:alphaModFix/>
          </a:blip>
          <a:srcRect b="23751" l="0" r="0" t="0"/>
          <a:stretch/>
        </p:blipFill>
        <p:spPr>
          <a:xfrm rot="-5400000">
            <a:off x="5480286" y="825681"/>
            <a:ext cx="4493332" cy="28341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73"/>
          <p:cNvCxnSpPr/>
          <p:nvPr/>
        </p:nvCxnSpPr>
        <p:spPr>
          <a:xfrm>
            <a:off x="4254249" y="1541811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7342" y="1892278"/>
            <a:ext cx="3332949" cy="5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3"/>
          <p:cNvSpPr txBox="1"/>
          <p:nvPr/>
        </p:nvSpPr>
        <p:spPr>
          <a:xfrm>
            <a:off x="3398259" y="2514247"/>
            <a:ext cx="2571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 Practice Areas</a:t>
            </a:r>
            <a:r>
              <a:rPr b="0" i="0" lang="en" sz="1800" u="none" cap="none" strike="noStrike">
                <a:solidFill>
                  <a:srgbClr val="FFD1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Infinite Solutions</a:t>
            </a:r>
            <a:r>
              <a:rPr b="0" i="0" lang="en" sz="1800" u="none" cap="none" strike="noStrike">
                <a:solidFill>
                  <a:srgbClr val="FFD1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2" name="Google Shape;622;p73"/>
          <p:cNvSpPr txBox="1"/>
          <p:nvPr/>
        </p:nvSpPr>
        <p:spPr>
          <a:xfrm>
            <a:off x="3017342" y="3694501"/>
            <a:ext cx="33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contact@aptitude8.com</a:t>
            </a:r>
            <a:endParaRPr/>
          </a:p>
        </p:txBody>
      </p:sp>
      <p:grpSp>
        <p:nvGrpSpPr>
          <p:cNvPr id="623" name="Google Shape;623;p73"/>
          <p:cNvGrpSpPr/>
          <p:nvPr/>
        </p:nvGrpSpPr>
        <p:grpSpPr>
          <a:xfrm>
            <a:off x="4314114" y="4330916"/>
            <a:ext cx="781034" cy="279656"/>
            <a:chOff x="4239270" y="4330916"/>
            <a:chExt cx="781034" cy="279656"/>
          </a:xfrm>
        </p:grpSpPr>
        <p:pic>
          <p:nvPicPr>
            <p:cNvPr id="624" name="Google Shape;624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39270" y="4330916"/>
              <a:ext cx="145654" cy="27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25449" y="4330916"/>
              <a:ext cx="294855" cy="2796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6" name="Google Shape;626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77634" y="2387032"/>
            <a:ext cx="2678833" cy="283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/>
        </p:nvSpPr>
        <p:spPr>
          <a:xfrm>
            <a:off x="683261" y="603294"/>
            <a:ext cx="777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Your Project Team</a:t>
            </a:r>
            <a:endParaRPr sz="24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331" name="Google Shape;331;p56"/>
          <p:cNvCxnSpPr/>
          <p:nvPr/>
        </p:nvCxnSpPr>
        <p:spPr>
          <a:xfrm>
            <a:off x="4142404" y="1095004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3" name="Google Shape;333;p56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56"/>
          <p:cNvGrpSpPr/>
          <p:nvPr/>
        </p:nvGrpSpPr>
        <p:grpSpPr>
          <a:xfrm>
            <a:off x="343501" y="1498470"/>
            <a:ext cx="3135000" cy="2765710"/>
            <a:chOff x="-216186" y="1477245"/>
            <a:chExt cx="3135000" cy="2765710"/>
          </a:xfrm>
        </p:grpSpPr>
        <p:pic>
          <p:nvPicPr>
            <p:cNvPr id="336" name="Google Shape;336;p56"/>
            <p:cNvPicPr preferRelativeResize="0"/>
            <p:nvPr/>
          </p:nvPicPr>
          <p:blipFill rotWithShape="1">
            <a:blip r:embed="rId4">
              <a:alphaModFix/>
            </a:blip>
            <a:srcRect b="39" l="0" r="0" t="29"/>
            <a:stretch/>
          </p:blipFill>
          <p:spPr>
            <a:xfrm>
              <a:off x="530364" y="1477245"/>
              <a:ext cx="1641900" cy="1641900"/>
            </a:xfrm>
            <a:prstGeom prst="ellipse">
              <a:avLst/>
            </a:prstGeom>
            <a:noFill/>
            <a:ln cap="flat" cmpd="sng" w="19050">
              <a:solidFill>
                <a:srgbClr val="FFD13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37" name="Google Shape;337;p56"/>
            <p:cNvSpPr txBox="1"/>
            <p:nvPr/>
          </p:nvSpPr>
          <p:spPr>
            <a:xfrm>
              <a:off x="-215586" y="3598855"/>
              <a:ext cx="31338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WebOps Delivery Lead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Executive Sponsor</a:t>
              </a:r>
              <a:endParaRPr i="1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8" name="Google Shape;338;p56"/>
            <p:cNvSpPr txBox="1"/>
            <p:nvPr/>
          </p:nvSpPr>
          <p:spPr>
            <a:xfrm>
              <a:off x="-216186" y="3212420"/>
              <a:ext cx="313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 SemiBold"/>
                <a:buNone/>
              </a:pPr>
              <a:r>
                <a:rPr lang="en" sz="1600">
                  <a:solidFill>
                    <a:srgbClr val="FFFFFF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Anne Sandoval</a:t>
              </a:r>
              <a:endParaRPr sz="1200"/>
            </a:p>
          </p:txBody>
        </p:sp>
      </p:grpSp>
      <p:grpSp>
        <p:nvGrpSpPr>
          <p:cNvPr id="339" name="Google Shape;339;p56"/>
          <p:cNvGrpSpPr/>
          <p:nvPr/>
        </p:nvGrpSpPr>
        <p:grpSpPr>
          <a:xfrm>
            <a:off x="5665476" y="1498470"/>
            <a:ext cx="3135000" cy="2765705"/>
            <a:chOff x="6008989" y="1477245"/>
            <a:chExt cx="3135000" cy="2765705"/>
          </a:xfrm>
        </p:grpSpPr>
        <p:pic>
          <p:nvPicPr>
            <p:cNvPr id="340" name="Google Shape;340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55539" y="1477245"/>
              <a:ext cx="1641900" cy="1641900"/>
            </a:xfrm>
            <a:prstGeom prst="ellipse">
              <a:avLst/>
            </a:prstGeom>
            <a:noFill/>
            <a:ln cap="flat" cmpd="sng" w="19050">
              <a:solidFill>
                <a:srgbClr val="FFD13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1" name="Google Shape;341;p56"/>
            <p:cNvSpPr txBox="1"/>
            <p:nvPr/>
          </p:nvSpPr>
          <p:spPr>
            <a:xfrm>
              <a:off x="6008989" y="3212404"/>
              <a:ext cx="313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 SemiBold"/>
                <a:buNone/>
              </a:pPr>
              <a:r>
                <a:rPr lang="en" sz="1600">
                  <a:solidFill>
                    <a:srgbClr val="FFFFFF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Sasha Sosin</a:t>
              </a:r>
              <a:endParaRPr sz="1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  <p:sp>
          <p:nvSpPr>
            <p:cNvPr id="342" name="Google Shape;342;p56"/>
            <p:cNvSpPr txBox="1"/>
            <p:nvPr/>
          </p:nvSpPr>
          <p:spPr>
            <a:xfrm>
              <a:off x="6422689" y="3598850"/>
              <a:ext cx="23076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WebOps Associate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Project Support</a:t>
              </a:r>
              <a:endParaRPr i="1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3" name="Google Shape;343;p56"/>
          <p:cNvGrpSpPr/>
          <p:nvPr/>
        </p:nvGrpSpPr>
        <p:grpSpPr>
          <a:xfrm>
            <a:off x="3004489" y="1498470"/>
            <a:ext cx="3135000" cy="2765705"/>
            <a:chOff x="3980314" y="1477245"/>
            <a:chExt cx="3135000" cy="2765705"/>
          </a:xfrm>
        </p:grpSpPr>
        <p:pic>
          <p:nvPicPr>
            <p:cNvPr id="344" name="Google Shape;344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6864" y="1477245"/>
              <a:ext cx="1641900" cy="1641900"/>
            </a:xfrm>
            <a:prstGeom prst="ellipse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5" name="Google Shape;345;p56"/>
            <p:cNvSpPr txBox="1"/>
            <p:nvPr/>
          </p:nvSpPr>
          <p:spPr>
            <a:xfrm>
              <a:off x="4394014" y="3598850"/>
              <a:ext cx="23076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WebOps Consultant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Solutions Design</a:t>
              </a:r>
              <a:endParaRPr i="1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6" name="Google Shape;346;p56"/>
            <p:cNvSpPr txBox="1"/>
            <p:nvPr/>
          </p:nvSpPr>
          <p:spPr>
            <a:xfrm>
              <a:off x="3980314" y="3212404"/>
              <a:ext cx="313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 SemiBold"/>
                <a:buNone/>
              </a:pPr>
              <a:r>
                <a:rPr lang="en" sz="1600">
                  <a:solidFill>
                    <a:srgbClr val="FFFFFF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Kira Razavian</a:t>
              </a:r>
              <a:endParaRPr sz="1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endParaRPr>
            </a:p>
          </p:txBody>
        </p:sp>
      </p:grpSp>
      <p:sp>
        <p:nvSpPr>
          <p:cNvPr id="347" name="Google Shape;347;p56"/>
          <p:cNvSpPr txBox="1"/>
          <p:nvPr/>
        </p:nvSpPr>
        <p:spPr>
          <a:xfrm>
            <a:off x="683261" y="603294"/>
            <a:ext cx="777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Your Project Team</a:t>
            </a:r>
            <a:endParaRPr sz="24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348" name="Google Shape;348;p56"/>
          <p:cNvCxnSpPr/>
          <p:nvPr/>
        </p:nvCxnSpPr>
        <p:spPr>
          <a:xfrm>
            <a:off x="4142404" y="1095004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idx="4294967295" type="title"/>
          </p:nvPr>
        </p:nvSpPr>
        <p:spPr>
          <a:xfrm>
            <a:off x="783450" y="658850"/>
            <a:ext cx="7577100" cy="4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Your Account Team</a:t>
            </a:r>
            <a:endParaRPr sz="24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cxnSp>
        <p:nvCxnSpPr>
          <p:cNvPr id="354" name="Google Shape;354;p57"/>
          <p:cNvCxnSpPr/>
          <p:nvPr/>
        </p:nvCxnSpPr>
        <p:spPr>
          <a:xfrm>
            <a:off x="4153500" y="1107229"/>
            <a:ext cx="8370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55" name="Google Shape;355;p57"/>
          <p:cNvGrpSpPr/>
          <p:nvPr/>
        </p:nvGrpSpPr>
        <p:grpSpPr>
          <a:xfrm>
            <a:off x="4990497" y="1322269"/>
            <a:ext cx="3054300" cy="3314243"/>
            <a:chOff x="2896967" y="1461994"/>
            <a:chExt cx="3054300" cy="3314243"/>
          </a:xfrm>
        </p:grpSpPr>
        <p:sp>
          <p:nvSpPr>
            <p:cNvPr id="356" name="Google Shape;356;p57"/>
            <p:cNvSpPr txBox="1"/>
            <p:nvPr/>
          </p:nvSpPr>
          <p:spPr>
            <a:xfrm>
              <a:off x="2897567" y="4155237"/>
              <a:ext cx="3053100" cy="6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Account Manager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Path of Admin Escalation</a:t>
              </a:r>
              <a:endParaRPr i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57"/>
            <p:cNvSpPr txBox="1"/>
            <p:nvPr/>
          </p:nvSpPr>
          <p:spPr>
            <a:xfrm>
              <a:off x="2896967" y="3748010"/>
              <a:ext cx="30543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 SemiBold"/>
                <a:buNone/>
              </a:pPr>
              <a:r>
                <a:rPr lang="en" sz="1600">
                  <a:solidFill>
                    <a:srgbClr val="FFFFFF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Clare Garton</a:t>
              </a:r>
              <a:endParaRPr sz="1200"/>
            </a:p>
          </p:txBody>
        </p:sp>
        <p:pic>
          <p:nvPicPr>
            <p:cNvPr id="358" name="Google Shape;358;p57"/>
            <p:cNvPicPr preferRelativeResize="0"/>
            <p:nvPr/>
          </p:nvPicPr>
          <p:blipFill rotWithShape="1">
            <a:blip r:embed="rId3">
              <a:alphaModFix/>
            </a:blip>
            <a:srcRect b="32582" l="0" r="0" t="0"/>
            <a:stretch/>
          </p:blipFill>
          <p:spPr>
            <a:xfrm>
              <a:off x="3281117" y="1461994"/>
              <a:ext cx="2286000" cy="2286000"/>
            </a:xfrm>
            <a:prstGeom prst="ellipse">
              <a:avLst/>
            </a:prstGeom>
            <a:noFill/>
            <a:ln cap="flat" cmpd="sng" w="19050">
              <a:solidFill>
                <a:srgbClr val="FFD13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59" name="Google Shape;359;p57"/>
          <p:cNvGrpSpPr/>
          <p:nvPr/>
        </p:nvGrpSpPr>
        <p:grpSpPr>
          <a:xfrm>
            <a:off x="1018489" y="1383462"/>
            <a:ext cx="3135000" cy="3298238"/>
            <a:chOff x="1018489" y="1383462"/>
            <a:chExt cx="3135000" cy="3298238"/>
          </a:xfrm>
        </p:grpSpPr>
        <p:sp>
          <p:nvSpPr>
            <p:cNvPr id="360" name="Google Shape;360;p57"/>
            <p:cNvSpPr txBox="1"/>
            <p:nvPr/>
          </p:nvSpPr>
          <p:spPr>
            <a:xfrm>
              <a:off x="1609350" y="4055900"/>
              <a:ext cx="19533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Director of Revenue Operations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Path of Work Escalation</a:t>
              </a:r>
              <a:endParaRPr i="1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1" name="Google Shape;361;p57"/>
            <p:cNvSpPr txBox="1"/>
            <p:nvPr/>
          </p:nvSpPr>
          <p:spPr>
            <a:xfrm>
              <a:off x="1018489" y="3669441"/>
              <a:ext cx="31350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 SemiBold"/>
                <a:buNone/>
              </a:pPr>
              <a:r>
                <a:rPr lang="en" sz="1600">
                  <a:solidFill>
                    <a:srgbClr val="FFFFFF"/>
                  </a:solidFill>
                  <a:latin typeface="Raleway SemiBold"/>
                  <a:ea typeface="Raleway SemiBold"/>
                  <a:cs typeface="Raleway SemiBold"/>
                  <a:sym typeface="Raleway SemiBold"/>
                </a:rPr>
                <a:t>Ryan Finkelstein</a:t>
              </a:r>
              <a:endParaRPr sz="1200"/>
            </a:p>
          </p:txBody>
        </p:sp>
        <p:pic>
          <p:nvPicPr>
            <p:cNvPr id="362" name="Google Shape;362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000" y="1383462"/>
              <a:ext cx="2286000" cy="2286000"/>
            </a:xfrm>
            <a:prstGeom prst="ellipse">
              <a:avLst/>
            </a:prstGeom>
            <a:noFill/>
            <a:ln cap="flat" cmpd="sng" w="19050">
              <a:solidFill>
                <a:srgbClr val="FFD43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8"/>
          <p:cNvSpPr txBox="1"/>
          <p:nvPr>
            <p:ph type="title"/>
          </p:nvPr>
        </p:nvSpPr>
        <p:spPr>
          <a:xfrm>
            <a:off x="1143000" y="2077057"/>
            <a:ext cx="6858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Thin"/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Tell Us About Yourselves</a:t>
            </a:r>
            <a:r>
              <a:rPr lang="en" sz="4400">
                <a:solidFill>
                  <a:srgbClr val="FFD4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FFD43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1143000" y="2853994"/>
            <a:ext cx="6858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You, your team, your company - we can’t wait to meet you!</a:t>
            </a:r>
            <a:endParaRPr i="1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1957" l="0" r="0" t="13668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>
            <a:off x="0" y="1046"/>
            <a:ext cx="9144000" cy="5141400"/>
          </a:xfrm>
          <a:prstGeom prst="rect">
            <a:avLst/>
          </a:prstGeom>
          <a:solidFill>
            <a:srgbClr val="131317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9"/>
          <p:cNvSpPr txBox="1"/>
          <p:nvPr>
            <p:ph type="title"/>
          </p:nvPr>
        </p:nvSpPr>
        <p:spPr>
          <a:xfrm>
            <a:off x="1143000" y="2077057"/>
            <a:ext cx="68580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 Thin"/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The Work</a:t>
            </a:r>
            <a:r>
              <a:rPr lang="en" sz="4400">
                <a:solidFill>
                  <a:srgbClr val="FFD43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FFD43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0" name="Google Shape;380;p59"/>
          <p:cNvSpPr txBox="1"/>
          <p:nvPr/>
        </p:nvSpPr>
        <p:spPr>
          <a:xfrm>
            <a:off x="1143000" y="2853994"/>
            <a:ext cx="6858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The things your project team will build and deliver</a:t>
            </a:r>
            <a:endParaRPr i="1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0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0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Add all users who will be using HubSpot on a regular basis.</a:t>
            </a:r>
            <a:endParaRPr/>
          </a:p>
        </p:txBody>
      </p:sp>
      <p:sp>
        <p:nvSpPr>
          <p:cNvPr id="389" name="Google Shape;389;p60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Setup &amp; Migration</a:t>
            </a:r>
            <a:endParaRPr/>
          </a:p>
        </p:txBody>
      </p:sp>
      <p:cxnSp>
        <p:nvCxnSpPr>
          <p:cNvPr id="390" name="Google Shape;390;p60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1" name="Google Shape;391;p60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0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Create</a:t>
            </a: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Users</a:t>
            </a: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Manage</a:t>
            </a: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Permissions</a:t>
            </a:r>
            <a:endParaRPr/>
          </a:p>
        </p:txBody>
      </p:sp>
      <p:sp>
        <p:nvSpPr>
          <p:cNvPr id="394" name="Google Shape;394;p60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Connect the tools you need for your business with your HubSpot account </a:t>
            </a:r>
            <a:b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(ie: Salesforce, Slack, Zoom, etc.)</a:t>
            </a:r>
            <a:endParaRPr/>
          </a:p>
        </p:txBody>
      </p:sp>
      <p:sp>
        <p:nvSpPr>
          <p:cNvPr id="395" name="Google Shape;395;p60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Add Integrations</a:t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1291" y="2293510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2293491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613" y="2293511"/>
            <a:ext cx="304801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Give users required access to necessary HubSpot tools to view, create, edit, and deploy.</a:t>
            </a:r>
            <a:endParaRPr/>
          </a:p>
        </p:txBody>
      </p:sp>
      <p:sp>
        <p:nvSpPr>
          <p:cNvPr id="401" name="Google Shape;401;p60"/>
          <p:cNvSpPr txBox="1"/>
          <p:nvPr/>
        </p:nvSpPr>
        <p:spPr>
          <a:xfrm>
            <a:off x="5376489" y="35326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Set </a:t>
            </a: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Account Defaults</a:t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5377063" y="39235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Customize </a:t>
            </a: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default</a:t>
            </a: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 region, language settings, time zone, currency, addresses, branding and date/number formats.</a:t>
            </a:r>
            <a:endParaRPr/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1628" y="358844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2621" y="3546318"/>
            <a:ext cx="304800" cy="30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Connect website to Hubspot instance to enable marketing automation.</a:t>
            </a:r>
            <a:endParaRPr/>
          </a:p>
        </p:txBody>
      </p:sp>
      <p:sp>
        <p:nvSpPr>
          <p:cNvPr id="413" name="Google Shape;413;p61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Setup &amp; Migration</a:t>
            </a:r>
            <a:endParaRPr/>
          </a:p>
        </p:txBody>
      </p:sp>
      <p:cxnSp>
        <p:nvCxnSpPr>
          <p:cNvPr id="414" name="Google Shape;414;p61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5" name="Google Shape;415;p61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DNS Setup</a:t>
            </a:r>
            <a:endParaRPr/>
          </a:p>
        </p:txBody>
      </p:sp>
      <p:sp>
        <p:nvSpPr>
          <p:cNvPr id="417" name="Google Shape;417;p61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Domain Setup</a:t>
            </a:r>
            <a:endParaRPr/>
          </a:p>
        </p:txBody>
      </p:sp>
      <p:sp>
        <p:nvSpPr>
          <p:cNvPr id="418" name="Google Shape;418;p61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Apply tracking code to website to empower marketing automation.</a:t>
            </a:r>
            <a:endParaRPr/>
          </a:p>
        </p:txBody>
      </p:sp>
      <p:sp>
        <p:nvSpPr>
          <p:cNvPr id="419" name="Google Shape;419;p61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Tracking Code</a:t>
            </a:r>
            <a:endParaRPr/>
          </a:p>
        </p:txBody>
      </p:sp>
      <p:pic>
        <p:nvPicPr>
          <p:cNvPr id="420" name="Google Shape;42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1291" y="2293510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2293491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613" y="2293511"/>
            <a:ext cx="304801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Connect and verify domain to Hubspot to allow email sending, landing page setup, and marketing automation.</a:t>
            </a:r>
            <a:endParaRPr/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625" y="2293489"/>
            <a:ext cx="304800" cy="3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628" y="353264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1"/>
          <p:cNvSpPr txBox="1"/>
          <p:nvPr/>
        </p:nvSpPr>
        <p:spPr>
          <a:xfrm>
            <a:off x="5426075" y="3918325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Create workflows to automate email sends, change contact statuses and more.</a:t>
            </a:r>
            <a:endParaRPr/>
          </a:p>
        </p:txBody>
      </p:sp>
      <p:sp>
        <p:nvSpPr>
          <p:cNvPr id="428" name="Google Shape;428;p61"/>
          <p:cNvSpPr txBox="1"/>
          <p:nvPr/>
        </p:nvSpPr>
        <p:spPr>
          <a:xfrm>
            <a:off x="5426076" y="3532654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Workflows</a:t>
            </a:r>
            <a:endParaRPr/>
          </a:p>
        </p:txBody>
      </p:sp>
      <p:pic>
        <p:nvPicPr>
          <p:cNvPr id="429" name="Google Shape;429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3617016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11300" y="360212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/>
          <p:nvPr>
            <p:ph idx="4" type="pic"/>
          </p:nvPr>
        </p:nvSpPr>
        <p:spPr>
          <a:xfrm>
            <a:off x="0" y="0"/>
            <a:ext cx="9144000" cy="17748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2"/>
          <p:cNvPicPr preferRelativeResize="0"/>
          <p:nvPr/>
        </p:nvPicPr>
        <p:blipFill rotWithShape="1">
          <a:blip r:embed="rId3">
            <a:alphaModFix/>
          </a:blip>
          <a:srcRect b="36503" l="0" r="0" t="34314"/>
          <a:stretch/>
        </p:blipFill>
        <p:spPr>
          <a:xfrm>
            <a:off x="0" y="0"/>
            <a:ext cx="9143998" cy="17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2"/>
          <p:cNvPicPr preferRelativeResize="0"/>
          <p:nvPr/>
        </p:nvPicPr>
        <p:blipFill rotWithShape="1">
          <a:blip r:embed="rId4">
            <a:alphaModFix/>
          </a:blip>
          <a:srcRect b="57981" l="0" r="0" t="0"/>
          <a:stretch/>
        </p:blipFill>
        <p:spPr>
          <a:xfrm flipH="1">
            <a:off x="-9080" y="1"/>
            <a:ext cx="3053730" cy="177891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1008063" y="2595563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None/>
            </a:pPr>
            <a:r>
              <a:rPr lang="en"/>
              <a:t>Upload contact/company information from .xlsx or ,csv files or sync from existing MAP or CRM.</a:t>
            </a:r>
            <a:endParaRPr/>
          </a:p>
        </p:txBody>
      </p:sp>
      <p:sp>
        <p:nvSpPr>
          <p:cNvPr id="439" name="Google Shape;439;p62"/>
          <p:cNvSpPr txBox="1"/>
          <p:nvPr>
            <p:ph type="title"/>
          </p:nvPr>
        </p:nvSpPr>
        <p:spPr>
          <a:xfrm>
            <a:off x="628650" y="796748"/>
            <a:ext cx="788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SemiBold"/>
              <a:buNone/>
            </a:pPr>
            <a:r>
              <a:rPr lang="en"/>
              <a:t>Setup &amp; Migration</a:t>
            </a:r>
            <a:endParaRPr/>
          </a:p>
        </p:txBody>
      </p:sp>
      <p:cxnSp>
        <p:nvCxnSpPr>
          <p:cNvPr id="440" name="Google Shape;440;p62"/>
          <p:cNvCxnSpPr/>
          <p:nvPr/>
        </p:nvCxnSpPr>
        <p:spPr>
          <a:xfrm>
            <a:off x="4142433" y="594819"/>
            <a:ext cx="859200" cy="0"/>
          </a:xfrm>
          <a:prstGeom prst="straightConnector1">
            <a:avLst/>
          </a:prstGeom>
          <a:noFill/>
          <a:ln cap="flat" cmpd="sng" w="19050">
            <a:solidFill>
              <a:srgbClr val="FFD4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1" name="Google Shape;441;p62"/>
          <p:cNvPicPr preferRelativeResize="0"/>
          <p:nvPr/>
        </p:nvPicPr>
        <p:blipFill rotWithShape="1">
          <a:blip r:embed="rId5">
            <a:alphaModFix/>
          </a:blip>
          <a:srcRect b="14844" l="0" r="0" t="21582"/>
          <a:stretch/>
        </p:blipFill>
        <p:spPr>
          <a:xfrm flipH="1" rot="10800000">
            <a:off x="5792478" y="-1"/>
            <a:ext cx="3360602" cy="13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2"/>
          <p:cNvSpPr txBox="1"/>
          <p:nvPr/>
        </p:nvSpPr>
        <p:spPr>
          <a:xfrm>
            <a:off x="1007489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Contacts &amp; Lists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1007489" y="347685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Properties</a:t>
            </a:r>
            <a:endParaRPr/>
          </a:p>
        </p:txBody>
      </p:sp>
      <p:sp>
        <p:nvSpPr>
          <p:cNvPr id="444" name="Google Shape;444;p62"/>
          <p:cNvSpPr txBox="1"/>
          <p:nvPr/>
        </p:nvSpPr>
        <p:spPr>
          <a:xfrm>
            <a:off x="5426075" y="2594800"/>
            <a:ext cx="2845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Upload any existing assets and content for use in Hubspot</a:t>
            </a:r>
            <a:endParaRPr/>
          </a:p>
        </p:txBody>
      </p:sp>
      <p:sp>
        <p:nvSpPr>
          <p:cNvPr id="445" name="Google Shape;445;p62"/>
          <p:cNvSpPr txBox="1"/>
          <p:nvPr/>
        </p:nvSpPr>
        <p:spPr>
          <a:xfrm>
            <a:off x="5426076" y="2209129"/>
            <a:ext cx="3135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 SemiBold"/>
              <a:buNone/>
            </a:pPr>
            <a:r>
              <a:rPr lang="en" sz="1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Existing Assets</a:t>
            </a:r>
            <a:endParaRPr/>
          </a:p>
        </p:txBody>
      </p:sp>
      <p:pic>
        <p:nvPicPr>
          <p:cNvPr id="446" name="Google Shape;44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1291" y="2293510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324" y="265460"/>
            <a:ext cx="1190732" cy="1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1293" y="2293491"/>
            <a:ext cx="304801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613" y="2293511"/>
            <a:ext cx="304801" cy="3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2"/>
          <p:cNvSpPr txBox="1"/>
          <p:nvPr/>
        </p:nvSpPr>
        <p:spPr>
          <a:xfrm>
            <a:off x="1008063" y="3867790"/>
            <a:ext cx="3133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43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Create custom properties to store data on your objects and records</a:t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625" y="2293489"/>
            <a:ext cx="304800" cy="3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628" y="353264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616" y="2293498"/>
            <a:ext cx="304801" cy="3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